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8" r:id="rId4"/>
    <p:sldId id="257" r:id="rId5"/>
    <p:sldId id="276" r:id="rId6"/>
    <p:sldId id="259" r:id="rId7"/>
    <p:sldId id="260" r:id="rId8"/>
    <p:sldId id="261" r:id="rId9"/>
    <p:sldId id="263" r:id="rId10"/>
    <p:sldId id="264" r:id="rId11"/>
    <p:sldId id="267" r:id="rId12"/>
    <p:sldId id="269" r:id="rId13"/>
    <p:sldId id="271" r:id="rId14"/>
    <p:sldId id="272" r:id="rId15"/>
    <p:sldId id="262" r:id="rId16"/>
    <p:sldId id="270" r:id="rId17"/>
    <p:sldId id="273" r:id="rId18"/>
    <p:sldId id="279" r:id="rId19"/>
    <p:sldId id="274" r:id="rId20"/>
    <p:sldId id="27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A685-AA1E-45F8-92D1-3F4044141564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9A4C-686D-485B-ABAD-F9FB0D0325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A685-AA1E-45F8-92D1-3F4044141564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9A4C-686D-485B-ABAD-F9FB0D0325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A685-AA1E-45F8-92D1-3F4044141564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9A4C-686D-485B-ABAD-F9FB0D0325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A685-AA1E-45F8-92D1-3F4044141564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9A4C-686D-485B-ABAD-F9FB0D0325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A685-AA1E-45F8-92D1-3F4044141564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9A4C-686D-485B-ABAD-F9FB0D0325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A685-AA1E-45F8-92D1-3F4044141564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9A4C-686D-485B-ABAD-F9FB0D0325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A685-AA1E-45F8-92D1-3F4044141564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9A4C-686D-485B-ABAD-F9FB0D0325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A685-AA1E-45F8-92D1-3F4044141564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9A4C-686D-485B-ABAD-F9FB0D0325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A685-AA1E-45F8-92D1-3F4044141564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9A4C-686D-485B-ABAD-F9FB0D0325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A685-AA1E-45F8-92D1-3F4044141564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9A4C-686D-485B-ABAD-F9FB0D0325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A685-AA1E-45F8-92D1-3F4044141564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9A4C-686D-485B-ABAD-F9FB0D0325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BA685-AA1E-45F8-92D1-3F4044141564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F9A4C-686D-485B-ABAD-F9FB0D03258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ikipedia.ru/" TargetMode="External"/><Relationship Id="rId2" Type="http://schemas.openxmlformats.org/officeDocument/2006/relationships/hyperlink" Target="http://images.yandex.r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1428736"/>
            <a:ext cx="6643734" cy="1470025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Статистика: дизайн информации</a:t>
            </a:r>
            <a:endParaRPr lang="ru-RU" sz="4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Урок №1.</a:t>
            </a:r>
          </a:p>
          <a:p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Группировка информации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475877">
            <a:off x="7682000" y="3067111"/>
            <a:ext cx="1082675" cy="1663700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srgbClr val="7979FF">
                <a:alpha val="2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973786">
            <a:off x="6924495" y="874437"/>
            <a:ext cx="1127125" cy="1625600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srgbClr val="7979FF">
                <a:alpha val="2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85728"/>
            <a:ext cx="8229600" cy="5811847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Статистика –</a:t>
            </a:r>
          </a:p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                               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какая ёмкость слова!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Статистика  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не просто звук.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Статистика –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опора и основа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экономических, 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общественных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наук!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97502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Тема: </a:t>
            </a:r>
            <a:b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Статистика: дизайн информации.</a:t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Группировка информации</a:t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/>
          <a:lstStyle/>
          <a:p>
            <a:pPr algn="ctr">
              <a:buNone/>
            </a:pP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</a:rPr>
              <a:t>Статистика</a:t>
            </a: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b="1" dirty="0" smtClean="0">
                <a:solidFill>
                  <a:srgbClr val="663300"/>
                </a:solidFill>
                <a:latin typeface="Times New Roman" pitchFamily="18" charset="0"/>
              </a:rPr>
              <a:t> 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</a:rPr>
              <a:t>–  </a:t>
            </a:r>
            <a:r>
              <a:rPr lang="ru-RU" sz="4000" b="1" dirty="0" smtClean="0">
                <a:solidFill>
                  <a:schemeClr val="tx2"/>
                </a:solidFill>
                <a:latin typeface="Times New Roman" pitchFamily="18" charset="0"/>
              </a:rPr>
              <a:t>наука, которая занимается получением, обработкой и анализом</a:t>
            </a:r>
            <a:r>
              <a:rPr lang="ru-RU" sz="4000" b="1" dirty="0" smtClean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ru-RU" sz="4000" b="1" dirty="0" smtClean="0">
                <a:solidFill>
                  <a:schemeClr val="tx2"/>
                </a:solidFill>
                <a:latin typeface="Times New Roman" pitchFamily="18" charset="0"/>
              </a:rPr>
              <a:t>количественных данных</a:t>
            </a:r>
            <a:r>
              <a:rPr lang="ru-RU" sz="4000" b="1" dirty="0" smtClean="0">
                <a:solidFill>
                  <a:schemeClr val="tx2"/>
                </a:solidFill>
                <a:latin typeface="Arial" charset="0"/>
              </a:rPr>
              <a:t> </a:t>
            </a:r>
            <a:endParaRPr lang="ru-RU" sz="4000" b="1" dirty="0" smtClean="0">
              <a:solidFill>
                <a:schemeClr val="tx2"/>
              </a:solidFill>
              <a:latin typeface="Times New Roman" pitchFamily="18" charset="0"/>
            </a:endParaRPr>
          </a:p>
          <a:p>
            <a:pPr algn="ctr">
              <a:buNone/>
            </a:pPr>
            <a:r>
              <a:rPr lang="ru-RU" sz="4000" b="1" dirty="0" smtClean="0">
                <a:solidFill>
                  <a:schemeClr val="tx2"/>
                </a:solidFill>
                <a:latin typeface="Times New Roman" pitchFamily="18" charset="0"/>
              </a:rPr>
              <a:t>о разнообразных массовых явлениях,</a:t>
            </a:r>
            <a:r>
              <a:rPr lang="ru-RU" sz="4000" b="1" dirty="0" smtClean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ru-RU" sz="4000" b="1" dirty="0" smtClean="0">
                <a:solidFill>
                  <a:schemeClr val="tx2"/>
                </a:solidFill>
                <a:latin typeface="Times New Roman" pitchFamily="18" charset="0"/>
              </a:rPr>
              <a:t>происходящих</a:t>
            </a:r>
          </a:p>
          <a:p>
            <a:pPr algn="ctr">
              <a:buNone/>
            </a:pPr>
            <a:r>
              <a:rPr lang="ru-RU" sz="4000" b="1" dirty="0" smtClean="0">
                <a:solidFill>
                  <a:schemeClr val="tx2"/>
                </a:solidFill>
                <a:latin typeface="Times New Roman" pitchFamily="18" charset="0"/>
              </a:rPr>
              <a:t>в природе и обществе.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Примеры массовых явлений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Миграционный кризис в Европе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Экономический кризис (колебания цены на нефть)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Олимпиада в Бразилии.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Сельскохозяйственная перепись населения России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Выборы 18 сентября 2016г.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 статистики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 typeface="Wingdings" pitchFamily="2" charset="2"/>
              <a:buAutoNum type="arabicPeriod"/>
            </a:pP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Обработка информации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Хранение информации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Выработка прогнозов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Оценка достоверности прогнозов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План преобразования информации: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Данные измерений </a:t>
            </a:r>
            <a:r>
              <a:rPr lang="ru-RU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упорядочивают</a:t>
            </a:r>
            <a:r>
              <a:rPr lang="ru-RU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группируют</a:t>
            </a:r>
            <a:endParaRPr lang="ru-RU" b="1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Составляют таблицы </a:t>
            </a:r>
            <a:r>
              <a:rPr lang="ru-RU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распределения данных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Строят графики </a:t>
            </a:r>
            <a:r>
              <a:rPr lang="ru-RU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распределения данных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Получают </a:t>
            </a:r>
            <a:r>
              <a:rPr lang="ru-RU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паспорт данных  измерения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 небольшого количества основных </a:t>
            </a:r>
            <a:r>
              <a:rPr lang="ru-RU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числовых  характеристик 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полученной информации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Рассмотрим пример: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 50 рабочих городского предприятия попросили оценить время,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которое они в среднем тратят на проезд от дома до работы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Вот что получилось!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Данные опроса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минутах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точностью до 10 минут.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2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285728"/>
            <a:ext cx="8229600" cy="5857916"/>
          </a:xfrm>
        </p:spPr>
        <p:txBody>
          <a:bodyPr/>
          <a:lstStyle/>
          <a:p>
            <a:pPr marL="742950" indent="-742950" fontAlgn="auto">
              <a:spcBef>
                <a:spcPts val="0"/>
              </a:spcBef>
              <a:spcAft>
                <a:spcPts val="0"/>
              </a:spcAft>
              <a:buFontTx/>
              <a:buAutoNum type="arabicPlain" startAt="20"/>
              <a:defRPr/>
            </a:pPr>
            <a:r>
              <a:rPr lang="ru-RU" b="1" dirty="0">
                <a:solidFill>
                  <a:srgbClr val="002060"/>
                </a:solidFill>
              </a:rPr>
              <a:t>100   20   30  40   50   30   80   90   40</a:t>
            </a:r>
          </a:p>
          <a:p>
            <a:pPr marL="742950" indent="-742950" fontAlgn="auto">
              <a:spcBef>
                <a:spcPts val="0"/>
              </a:spcBef>
              <a:spcAft>
                <a:spcPts val="0"/>
              </a:spcAft>
              <a:buFontTx/>
              <a:buAutoNum type="arabicPlain" startAt="30"/>
              <a:defRPr/>
            </a:pPr>
            <a:r>
              <a:rPr lang="ru-RU" b="1" dirty="0">
                <a:solidFill>
                  <a:srgbClr val="002060"/>
                </a:solidFill>
              </a:rPr>
              <a:t>50    20   50   30   30   50   60   60   50</a:t>
            </a:r>
          </a:p>
          <a:p>
            <a:pPr marL="742950" indent="-74295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b="1" dirty="0">
                <a:solidFill>
                  <a:srgbClr val="002060"/>
                </a:solidFill>
              </a:rPr>
              <a:t>30   40   60   50  100  60   90   10   20   50</a:t>
            </a:r>
          </a:p>
          <a:p>
            <a:pPr marL="742950" indent="-742950" fontAlgn="auto">
              <a:spcBef>
                <a:spcPts val="0"/>
              </a:spcBef>
              <a:spcAft>
                <a:spcPts val="0"/>
              </a:spcAft>
              <a:buFontTx/>
              <a:buAutoNum type="arabicPlain" startAt="90"/>
              <a:defRPr/>
            </a:pPr>
            <a:r>
              <a:rPr lang="ru-RU" b="1" dirty="0">
                <a:solidFill>
                  <a:srgbClr val="002060"/>
                </a:solidFill>
              </a:rPr>
              <a:t>80   20   40   50   10   50   40   30    40</a:t>
            </a:r>
          </a:p>
          <a:p>
            <a:pPr marL="742950" indent="-74295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b="1" dirty="0">
                <a:solidFill>
                  <a:srgbClr val="002060"/>
                </a:solidFill>
              </a:rPr>
              <a:t>60  120  30   40   60   20   60   10   50   60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Сколько времени человек может тратить на дорогу до работы?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Какое максимальное время житель мегаполиса может потратить на дорогу без ущерба для здоровья?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Максимум -  3 часа, т.е. 180 мин.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Общий ряд данных.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Общий ряд данных </a:t>
            </a:r>
            <a:r>
              <a:rPr lang="ru-RU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ряд  всех значений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измерения, заключённых в промежутке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 наименьшего возможного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до наибольшего возможного значений.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Измерение             -            время в минутах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Общий ряд данных: 10, 20, 30, …   ,170,180. </a:t>
            </a:r>
          </a:p>
          <a:p>
            <a:pPr>
              <a:buNone/>
            </a:pPr>
            <a:r>
              <a:rPr lang="ru-RU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Составим общий ряд месяцев рождения учеников в </a:t>
            </a:r>
            <a:r>
              <a:rPr lang="ru-RU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классе:_____________________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Группировка информации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Все собранные данные оцениваются в рамках от 10 до120 мин.</a:t>
            </a:r>
          </a:p>
          <a:p>
            <a:pPr>
              <a:buNone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20" y="2714620"/>
          <a:ext cx="8501122" cy="3143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0561"/>
                <a:gridCol w="4250561"/>
              </a:tblGrid>
              <a:tr h="1047757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Измерение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Время на дорогу, мин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47757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Общий ряд данных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10, 20, 30, …,160, 170, 180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47757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Ряд данных измерения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10, 20, 30, …90, 100, 120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Табличное представление информации.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1,1,2,…,2, 3,…,3, 4,…,4, 5,…,5, 6,…,6, 8,8,8, 9, 9, 10, 10,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12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6        8           7         10        8     и т. д.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Получили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сгруппированный ряд данных.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Для простоты записи мы измерения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записали в десятках минут.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  <a:buNone/>
              <a:defRPr/>
            </a:pPr>
            <a:r>
              <a:rPr lang="ru-RU" sz="2800" b="1" i="1" dirty="0" smtClean="0">
                <a:solidFill>
                  <a:schemeClr val="tx2"/>
                </a:solidFill>
              </a:rPr>
              <a:t>         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Варианта измерения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это один из результатов измерения.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Левая фигурная скобка 3"/>
          <p:cNvSpPr/>
          <p:nvPr/>
        </p:nvSpPr>
        <p:spPr>
          <a:xfrm rot="16200000">
            <a:off x="900113" y="1844675"/>
            <a:ext cx="358775" cy="936625"/>
          </a:xfrm>
          <a:prstGeom prst="leftBrace">
            <a:avLst>
              <a:gd name="adj1" fmla="val 8333"/>
              <a:gd name="adj2" fmla="val 54576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" name="Левая фигурная скобка 4"/>
          <p:cNvSpPr/>
          <p:nvPr/>
        </p:nvSpPr>
        <p:spPr>
          <a:xfrm rot="16200000">
            <a:off x="1931967" y="1854191"/>
            <a:ext cx="358775" cy="936625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" name="Левая фигурная скобка 5"/>
          <p:cNvSpPr/>
          <p:nvPr/>
        </p:nvSpPr>
        <p:spPr>
          <a:xfrm rot="16200000">
            <a:off x="3003537" y="1854191"/>
            <a:ext cx="358775" cy="936625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" name="Левая фигурная скобка 6"/>
          <p:cNvSpPr/>
          <p:nvPr/>
        </p:nvSpPr>
        <p:spPr>
          <a:xfrm rot="16200000">
            <a:off x="4003669" y="1854191"/>
            <a:ext cx="358775" cy="936625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" name="Левая фигурная скобка 7"/>
          <p:cNvSpPr/>
          <p:nvPr/>
        </p:nvSpPr>
        <p:spPr>
          <a:xfrm rot="16200000">
            <a:off x="5075239" y="1854191"/>
            <a:ext cx="358775" cy="936625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/>
          <a:lstStyle/>
          <a:p>
            <a:pPr algn="ctr">
              <a:buNone/>
            </a:pPr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Если среди всех данных конкретного</a:t>
            </a:r>
          </a:p>
          <a:p>
            <a:pPr algn="ctr">
              <a:buNone/>
            </a:pPr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измерения одна из вариант встретилась </a:t>
            </a:r>
            <a:r>
              <a:rPr lang="ru-RU" b="1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раз, то число </a:t>
            </a:r>
            <a:r>
              <a:rPr lang="ru-RU" b="1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называют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кратностью</a:t>
            </a:r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buNone/>
            </a:pPr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этой варианты измерения</a:t>
            </a:r>
            <a:r>
              <a:rPr lang="ru-RU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Составим таблицу распределения данных</a:t>
            </a:r>
          </a:p>
          <a:p>
            <a:pPr algn="ctr">
              <a:buNone/>
            </a:pPr>
            <a:endParaRPr lang="ru-RU" b="1" dirty="0">
              <a:solidFill>
                <a:srgbClr val="0000CC"/>
              </a:solidFill>
            </a:endParaRP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3786190"/>
            <a:ext cx="7715304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Некоторые статистические характеристики измерений: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Количество всех данных измерения –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объём измерения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(Сумма всех кратностей)</a:t>
            </a:r>
          </a:p>
          <a:p>
            <a:pPr algn="ctr">
              <a:buNone/>
            </a:pP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Частота варианты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= кратность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варианты / объём измерения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None/>
            </a:pP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Частота варианты в %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= частота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варианты *100%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1962912"/>
          <a:ext cx="9144024" cy="4687997"/>
        </p:xfrm>
        <a:graphic>
          <a:graphicData uri="http://schemas.openxmlformats.org/drawingml/2006/table">
            <a:tbl>
              <a:tblPr/>
              <a:tblGrid>
                <a:gridCol w="1142976"/>
                <a:gridCol w="642942"/>
                <a:gridCol w="714380"/>
                <a:gridCol w="785818"/>
                <a:gridCol w="642942"/>
                <a:gridCol w="642942"/>
                <a:gridCol w="785822"/>
                <a:gridCol w="642942"/>
                <a:gridCol w="642943"/>
                <a:gridCol w="785819"/>
                <a:gridCol w="785819"/>
                <a:gridCol w="928679"/>
              </a:tblGrid>
              <a:tr h="50898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Варианта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9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594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Крат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ность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варианты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63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0,06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66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0,02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63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та,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85720" y="214290"/>
            <a:ext cx="857256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Таблица распределения частот измерения </a:t>
            </a:r>
            <a:endParaRPr lang="ru-RU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Задача №19.3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t">
              <a:buNone/>
            </a:pP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Общий ряд данных: </a:t>
            </a:r>
          </a:p>
          <a:p>
            <a:pPr algn="ctr" fontAlgn="t">
              <a:buNone/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3; 3,5; 4; 4,5;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5; 5,5; 6; 6,5;</a:t>
            </a:r>
          </a:p>
          <a:p>
            <a:pPr algn="ctr" fontAlgn="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7;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7,5;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8; 8,5; 9; 9,5; 10;</a:t>
            </a:r>
          </a:p>
          <a:p>
            <a:pPr algn="ctr" fontAlgn="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10,5; 11;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11,5;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12;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12,5;</a:t>
            </a:r>
          </a:p>
          <a:p>
            <a:pPr algn="ctr" fontAlgn="t">
              <a:buNone/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13; 13,5; 14; 14,5; 15.</a:t>
            </a:r>
          </a:p>
          <a:p>
            <a:pPr fontAlgn="t"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Ряд данных:</a:t>
            </a:r>
          </a:p>
          <a:p>
            <a:pPr fontAlgn="t">
              <a:buNone/>
            </a:pPr>
            <a:r>
              <a:rPr lang="ru-RU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    5; 6; 6,5; 7; 8; 8,5; 9; 9,5; 10; 10,5; 11; 12</a:t>
            </a:r>
            <a:r>
              <a:rPr lang="ru-RU" sz="18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t">
              <a:buNone/>
            </a:pPr>
            <a:endParaRPr lang="ru-RU" dirty="0" smtClean="0"/>
          </a:p>
          <a:p>
            <a:pPr fontAlgn="t">
              <a:buNone/>
            </a:pPr>
            <a:endParaRPr lang="ru-RU" dirty="0"/>
          </a:p>
          <a:p>
            <a:pPr fontAlgn="t"/>
            <a:endParaRPr lang="ru-RU" dirty="0"/>
          </a:p>
          <a:p>
            <a:pPr fontAlgn="t"/>
            <a:endParaRPr lang="ru-RU" dirty="0"/>
          </a:p>
          <a:p>
            <a:pPr fontAlgn="t"/>
            <a:endParaRPr lang="ru-RU" dirty="0"/>
          </a:p>
          <a:p>
            <a:pPr fontAlgn="t"/>
            <a:endParaRPr lang="ru-RU" dirty="0"/>
          </a:p>
          <a:p>
            <a:pPr fontAlgn="t"/>
            <a:endParaRPr lang="ru-RU" dirty="0"/>
          </a:p>
          <a:p>
            <a:pPr fontAlgn="t"/>
            <a:endParaRPr lang="ru-RU" dirty="0"/>
          </a:p>
          <a:p>
            <a:pPr fontAlgn="t"/>
            <a:endParaRPr lang="ru-RU" dirty="0"/>
          </a:p>
          <a:p>
            <a:pPr fontAlgn="t"/>
            <a:endParaRPr lang="ru-RU" dirty="0"/>
          </a:p>
          <a:p>
            <a:pPr fontAlgn="t"/>
            <a:endParaRPr lang="ru-RU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000108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Таблица распределения данных и  частот измерения массы арбузов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1500174"/>
          <a:ext cx="9144030" cy="4898281"/>
        </p:xfrm>
        <a:graphic>
          <a:graphicData uri="http://schemas.openxmlformats.org/drawingml/2006/table">
            <a:tbl>
              <a:tblPr/>
              <a:tblGrid>
                <a:gridCol w="928662"/>
                <a:gridCol w="428628"/>
                <a:gridCol w="428628"/>
                <a:gridCol w="571504"/>
                <a:gridCol w="535785"/>
                <a:gridCol w="678661"/>
                <a:gridCol w="642943"/>
                <a:gridCol w="571505"/>
                <a:gridCol w="714380"/>
                <a:gridCol w="785816"/>
                <a:gridCol w="714381"/>
                <a:gridCol w="571508"/>
                <a:gridCol w="642950"/>
                <a:gridCol w="928679"/>
              </a:tblGrid>
              <a:tr h="50898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1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Варианта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  </a:t>
                      </a: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9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9,5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594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Крат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ность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варианты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63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Частота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0,033 </a:t>
                      </a:r>
                    </a:p>
                  </a:txBody>
                  <a:tcPr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0,083</a:t>
                      </a:r>
                    </a:p>
                  </a:txBody>
                  <a:tcPr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0,033</a:t>
                      </a:r>
                    </a:p>
                  </a:txBody>
                  <a:tcPr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0,233</a:t>
                      </a:r>
                    </a:p>
                  </a:txBody>
                  <a:tcPr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0,05</a:t>
                      </a:r>
                    </a:p>
                  </a:txBody>
                  <a:tcPr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0,083</a:t>
                      </a:r>
                    </a:p>
                  </a:txBody>
                  <a:tcPr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0,017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66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0,117</a:t>
                      </a:r>
                    </a:p>
                  </a:txBody>
                  <a:tcPr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0,05</a:t>
                      </a:r>
                    </a:p>
                  </a:txBody>
                  <a:tcPr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</a:p>
                  </a:txBody>
                  <a:tcPr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0,05 </a:t>
                      </a:r>
                    </a:p>
                  </a:txBody>
                  <a:tcPr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63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Частота,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3,3</a:t>
                      </a:r>
                    </a:p>
                  </a:txBody>
                  <a:tcPr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8,3</a:t>
                      </a:r>
                    </a:p>
                  </a:txBody>
                  <a:tcPr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3,3</a:t>
                      </a:r>
                    </a:p>
                  </a:txBody>
                  <a:tcPr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23,3</a:t>
                      </a:r>
                    </a:p>
                  </a:txBody>
                  <a:tcPr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8,3</a:t>
                      </a:r>
                    </a:p>
                  </a:txBody>
                  <a:tcPr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</a:p>
                  </a:txBody>
                  <a:tcPr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11,7</a:t>
                      </a:r>
                    </a:p>
                  </a:txBody>
                  <a:tcPr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Рефлексия деятельности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Важное ли место занимают статистические исследования в жизни человечества? (да, нет, не знаю)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Может ли статистика влиять на жизнь конкретного человека?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Было ли Вам интересно на уроке?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Какие новые понятия вы узнали на уроке?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071546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Домашнее задание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500306"/>
            <a:ext cx="8229600" cy="3625857"/>
          </a:xfrm>
        </p:spPr>
        <p:txBody>
          <a:bodyPr/>
          <a:lstStyle/>
          <a:p>
            <a:r>
              <a:rPr lang="ru-RU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№19.5;  19.6.</a:t>
            </a: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Выучить определения.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850" y="549275"/>
            <a:ext cx="8496300" cy="54476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Используемые ресурсы:</a:t>
            </a:r>
          </a:p>
          <a:p>
            <a:pPr>
              <a:defRPr/>
            </a:pPr>
            <a:endParaRPr lang="ru-RU" sz="3200" dirty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Tx/>
              <a:buAutoNum type="arabicPeriod"/>
              <a:defRPr/>
            </a:pPr>
            <a:r>
              <a:rPr lang="ru-RU" sz="280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Мордкович А.Г., Алгебра. 9 класс. В 2 ч. Ч.1. Учебник для учащихся общеобразовательных учреждений.-М.:</a:t>
            </a:r>
            <a:r>
              <a:rPr lang="ru-RU" sz="2800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Мнемозина,2013.</a:t>
            </a:r>
            <a:endParaRPr lang="ru-RU" sz="2800" dirty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Tx/>
              <a:buAutoNum type="arabicPeriod"/>
              <a:defRPr/>
            </a:pPr>
            <a:r>
              <a:rPr lang="ru-RU" sz="280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Мордкович А.Г., Алгебра. 9 класс. В 2 ч. Ч.2. Задачник для учащихся общеобразовательных учреждений.-М.:</a:t>
            </a:r>
            <a:r>
              <a:rPr lang="ru-RU" sz="2800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Мнемозина,2013.</a:t>
            </a:r>
            <a:endParaRPr lang="ru-RU" sz="2800" dirty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Tx/>
              <a:buAutoNum type="arabicPeriod"/>
              <a:defRPr/>
            </a:pPr>
            <a:r>
              <a:rPr lang="en-US" sz="280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http://images.yandex.ru/</a:t>
            </a:r>
            <a:endParaRPr lang="ru-RU" sz="2800" dirty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Tx/>
              <a:buAutoNum type="arabicPeriod"/>
              <a:defRPr/>
            </a:pPr>
            <a:r>
              <a:rPr lang="en-US" sz="280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</a:t>
            </a:r>
            <a:r>
              <a:rPr lang="en-US" sz="280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://wikipedia.ru/</a:t>
            </a:r>
            <a:endParaRPr lang="en-US" sz="2800" smtClean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Tx/>
              <a:buAutoNum type="arabicPeriod"/>
              <a:defRPr/>
            </a:pPr>
            <a:endParaRPr lang="ru-RU" sz="2800" dirty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Tx/>
              <a:buAutoNum type="arabicPeriod"/>
              <a:defRPr/>
            </a:pP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5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83BE92E-053A-4DAF-807A-838E9A200685}" type="slidenum">
              <a:rPr lang="ru-RU" smtClean="0"/>
              <a:pPr/>
              <a:t>20</a:t>
            </a:fld>
            <a:endParaRPr lang="ru-RU" smtClean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</TotalTime>
  <Words>824</Words>
  <Application>Microsoft Office PowerPoint</Application>
  <PresentationFormat>Экран (4:3)</PresentationFormat>
  <Paragraphs>254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Статистика: дизайн информации</vt:lpstr>
      <vt:lpstr>Слайд 2</vt:lpstr>
      <vt:lpstr>Тема:  Статистика: дизайн информации. Группировка информации  </vt:lpstr>
      <vt:lpstr>Слайд 4</vt:lpstr>
      <vt:lpstr>Примеры массовых явлений</vt:lpstr>
      <vt:lpstr>Задачи статистики</vt:lpstr>
      <vt:lpstr>План преобразования информации:</vt:lpstr>
      <vt:lpstr>Рассмотрим пример:</vt:lpstr>
      <vt:lpstr>Слайд 9</vt:lpstr>
      <vt:lpstr>Общий ряд данных.</vt:lpstr>
      <vt:lpstr>Группировка информации</vt:lpstr>
      <vt:lpstr>Табличное представление информации.</vt:lpstr>
      <vt:lpstr>Слайд 13</vt:lpstr>
      <vt:lpstr>Некоторые статистические характеристики измерений:</vt:lpstr>
      <vt:lpstr>Слайд 15</vt:lpstr>
      <vt:lpstr>Задача №19.3</vt:lpstr>
      <vt:lpstr>Таблица распределения данных и  частот измерения массы арбузов</vt:lpstr>
      <vt:lpstr>Рефлексия деятельности</vt:lpstr>
      <vt:lpstr>Домашнее задание</vt:lpstr>
      <vt:lpstr>Слайд 20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Статистика: дизайн информации</dc:title>
  <dc:creator>Admin</dc:creator>
  <cp:lastModifiedBy>Admin</cp:lastModifiedBy>
  <cp:revision>45</cp:revision>
  <dcterms:created xsi:type="dcterms:W3CDTF">2016-09-24T14:19:44Z</dcterms:created>
  <dcterms:modified xsi:type="dcterms:W3CDTF">2016-09-27T08:07:34Z</dcterms:modified>
</cp:coreProperties>
</file>